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0" d="100"/>
          <a:sy n="30" d="100"/>
        </p:scale>
        <p:origin x="893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0275999" cy="5400000"/>
          </a:xfrm>
          <a:prstGeom prst="rect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" name="Picture 2" descr="Logo-Congresso-HOSO-v2-Outlines-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" y="360000"/>
            <a:ext cx="6917404" cy="4320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0000" y="6120000"/>
            <a:ext cx="11469807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0" b="1" dirty="0">
                <a:solidFill>
                  <a:srgbClr val="006278"/>
                </a:solidFill>
                <a:latin typeface="Arial"/>
              </a:rPr>
              <a:t>TÍTULO DO PÓSTER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" y="8280000"/>
            <a:ext cx="1050479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000" i="1" dirty="0" err="1">
                <a:solidFill>
                  <a:srgbClr val="5A5A5A"/>
                </a:solidFill>
                <a:latin typeface="Arial"/>
              </a:rPr>
              <a:t>Autores</a:t>
            </a:r>
            <a:r>
              <a:rPr sz="6000" i="1" dirty="0">
                <a:solidFill>
                  <a:srgbClr val="5A5A5A"/>
                </a:solidFill>
                <a:latin typeface="Arial"/>
              </a:rPr>
              <a:t> | </a:t>
            </a:r>
            <a:r>
              <a:rPr sz="6000" i="1" dirty="0" err="1">
                <a:solidFill>
                  <a:srgbClr val="5A5A5A"/>
                </a:solidFill>
                <a:latin typeface="Arial"/>
              </a:rPr>
              <a:t>Instituições</a:t>
            </a:r>
            <a:r>
              <a:rPr sz="6000" i="1" dirty="0">
                <a:solidFill>
                  <a:srgbClr val="5A5A5A"/>
                </a:solidFill>
                <a:latin typeface="Arial"/>
              </a:rPr>
              <a:t> | E-mails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80000" y="10440000"/>
            <a:ext cx="28080000" cy="3960000"/>
          </a:xfrm>
          <a:prstGeom prst="roundRect">
            <a:avLst>
              <a:gd name="adj" fmla="val 0"/>
            </a:avLst>
          </a:prstGeom>
          <a:solidFill>
            <a:srgbClr val="F5FAFA"/>
          </a:solidFill>
          <a:ln>
            <a:solidFill>
              <a:srgbClr val="008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440000" y="10800000"/>
            <a:ext cx="27360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5A5A5A"/>
                </a:solidFill>
                <a:latin typeface="Arial"/>
              </a:defRPr>
            </a:pPr>
            <a:r>
              <a:rPr sz="2800" dirty="0"/>
              <a:t>• Este template é </a:t>
            </a:r>
            <a:r>
              <a:rPr sz="2800" dirty="0" err="1"/>
              <a:t>totalmente</a:t>
            </a:r>
            <a:r>
              <a:rPr sz="2800" dirty="0"/>
              <a:t> </a:t>
            </a:r>
            <a:r>
              <a:rPr sz="2800" dirty="0" err="1"/>
              <a:t>editável</a:t>
            </a:r>
            <a:r>
              <a:rPr sz="2800" dirty="0"/>
              <a:t>.</a:t>
            </a:r>
          </a:p>
          <a:p>
            <a:pPr>
              <a:defRPr sz="1800">
                <a:solidFill>
                  <a:srgbClr val="5A5A5A"/>
                </a:solidFill>
                <a:latin typeface="Arial"/>
              </a:defRPr>
            </a:pPr>
            <a:r>
              <a:rPr sz="2800" dirty="0"/>
              <a:t>• </a:t>
            </a:r>
            <a:r>
              <a:rPr sz="2800" dirty="0" err="1"/>
              <a:t>Formato</a:t>
            </a:r>
            <a:r>
              <a:rPr sz="2800" dirty="0"/>
              <a:t> do </a:t>
            </a:r>
            <a:r>
              <a:rPr sz="2800" dirty="0" err="1"/>
              <a:t>póster</a:t>
            </a:r>
            <a:r>
              <a:rPr sz="2800" dirty="0"/>
              <a:t>: 84,1 cm × 118,9 cm (vertical).</a:t>
            </a:r>
          </a:p>
          <a:p>
            <a:pPr>
              <a:defRPr sz="1800">
                <a:solidFill>
                  <a:srgbClr val="5A5A5A"/>
                </a:solidFill>
                <a:latin typeface="Arial"/>
              </a:defRPr>
            </a:pPr>
            <a:r>
              <a:rPr sz="2800" dirty="0"/>
              <a:t>• </a:t>
            </a:r>
            <a:r>
              <a:rPr sz="2800" dirty="0" err="1"/>
              <a:t>Tipos</a:t>
            </a:r>
            <a:r>
              <a:rPr sz="2800" dirty="0"/>
              <a:t> de </a:t>
            </a:r>
            <a:r>
              <a:rPr sz="2800" dirty="0" err="1"/>
              <a:t>letra</a:t>
            </a:r>
            <a:r>
              <a:rPr sz="2800" dirty="0"/>
              <a:t> </a:t>
            </a:r>
            <a:r>
              <a:rPr sz="2800" dirty="0" err="1"/>
              <a:t>recomendados</a:t>
            </a:r>
            <a:r>
              <a:rPr sz="2800" dirty="0"/>
              <a:t>: Arial, Calibri </a:t>
            </a:r>
            <a:r>
              <a:rPr sz="2800" dirty="0" err="1"/>
              <a:t>ou</a:t>
            </a:r>
            <a:r>
              <a:rPr sz="2800" dirty="0"/>
              <a:t> Helvetica.</a:t>
            </a:r>
          </a:p>
          <a:p>
            <a:pPr>
              <a:defRPr sz="1800">
                <a:solidFill>
                  <a:srgbClr val="5A5A5A"/>
                </a:solidFill>
                <a:latin typeface="Arial"/>
              </a:defRPr>
            </a:pPr>
            <a:r>
              <a:rPr sz="2800" dirty="0"/>
              <a:t>• </a:t>
            </a:r>
            <a:r>
              <a:rPr sz="2800" dirty="0" err="1"/>
              <a:t>Tamanho</a:t>
            </a:r>
            <a:r>
              <a:rPr sz="2800" dirty="0"/>
              <a:t> </a:t>
            </a:r>
            <a:r>
              <a:rPr sz="2800" dirty="0" err="1"/>
              <a:t>recomendado</a:t>
            </a:r>
            <a:r>
              <a:rPr sz="2800" dirty="0"/>
              <a:t>: </a:t>
            </a:r>
            <a:r>
              <a:rPr sz="2800" dirty="0" err="1"/>
              <a:t>Título</a:t>
            </a:r>
            <a:r>
              <a:rPr sz="2800" dirty="0"/>
              <a:t> 90–120 </a:t>
            </a:r>
            <a:r>
              <a:rPr sz="2800" dirty="0" err="1"/>
              <a:t>pt</a:t>
            </a:r>
            <a:r>
              <a:rPr sz="2800" dirty="0"/>
              <a:t> | </a:t>
            </a:r>
            <a:r>
              <a:rPr sz="2800" dirty="0" err="1"/>
              <a:t>Subtítulos</a:t>
            </a:r>
            <a:r>
              <a:rPr sz="2800" dirty="0"/>
              <a:t> 44–60 </a:t>
            </a:r>
            <a:r>
              <a:rPr sz="2800" dirty="0" err="1"/>
              <a:t>pt</a:t>
            </a:r>
            <a:r>
              <a:rPr sz="2800" dirty="0"/>
              <a:t> | </a:t>
            </a:r>
            <a:r>
              <a:rPr sz="2800" dirty="0" err="1"/>
              <a:t>Corpo</a:t>
            </a:r>
            <a:r>
              <a:rPr sz="2800" dirty="0"/>
              <a:t> de </a:t>
            </a:r>
            <a:r>
              <a:rPr sz="2800" dirty="0" err="1"/>
              <a:t>texto</a:t>
            </a:r>
            <a:r>
              <a:rPr sz="2800" dirty="0"/>
              <a:t> 28–36 pt.</a:t>
            </a:r>
          </a:p>
          <a:p>
            <a:pPr>
              <a:defRPr sz="1800">
                <a:solidFill>
                  <a:srgbClr val="5A5A5A"/>
                </a:solidFill>
                <a:latin typeface="Arial"/>
              </a:defRPr>
            </a:pPr>
            <a:r>
              <a:rPr sz="2800" dirty="0"/>
              <a:t>• Evite </a:t>
            </a:r>
            <a:r>
              <a:rPr sz="2800" dirty="0" err="1"/>
              <a:t>blocos</a:t>
            </a:r>
            <a:r>
              <a:rPr sz="2800" dirty="0"/>
              <a:t> </a:t>
            </a:r>
            <a:r>
              <a:rPr sz="2800" dirty="0" err="1"/>
              <a:t>extensos</a:t>
            </a:r>
            <a:r>
              <a:rPr sz="2800" dirty="0"/>
              <a:t> de </a:t>
            </a:r>
            <a:r>
              <a:rPr sz="2800" dirty="0" err="1"/>
              <a:t>texto</a:t>
            </a:r>
            <a:r>
              <a:rPr sz="2800" dirty="0"/>
              <a:t>. Utilize bullets, </a:t>
            </a:r>
            <a:r>
              <a:rPr sz="2800" dirty="0" err="1"/>
              <a:t>gráficos</a:t>
            </a:r>
            <a:r>
              <a:rPr sz="2800" dirty="0"/>
              <a:t> e imagens de </a:t>
            </a:r>
            <a:r>
              <a:rPr sz="2800" dirty="0" err="1"/>
              <a:t>alta</a:t>
            </a:r>
            <a:r>
              <a:rPr sz="2800" dirty="0"/>
              <a:t> </a:t>
            </a:r>
            <a:r>
              <a:rPr sz="2800" dirty="0" err="1"/>
              <a:t>resolução</a:t>
            </a:r>
            <a:r>
              <a:rPr sz="2800" dirty="0"/>
              <a:t>.</a:t>
            </a:r>
          </a:p>
          <a:p>
            <a:pPr>
              <a:defRPr sz="1800">
                <a:solidFill>
                  <a:srgbClr val="5A5A5A"/>
                </a:solidFill>
                <a:latin typeface="Arial"/>
              </a:defRPr>
            </a:pPr>
            <a:r>
              <a:rPr sz="2800" dirty="0"/>
              <a:t>• </a:t>
            </a:r>
            <a:r>
              <a:rPr sz="2800" dirty="0" err="1"/>
              <a:t>Formatos</a:t>
            </a:r>
            <a:r>
              <a:rPr sz="2800" dirty="0"/>
              <a:t> </a:t>
            </a:r>
            <a:r>
              <a:rPr sz="2800" dirty="0" err="1"/>
              <a:t>recomendados</a:t>
            </a:r>
            <a:r>
              <a:rPr sz="2800" dirty="0"/>
              <a:t> para imagens: PNG, JPG </a:t>
            </a:r>
            <a:r>
              <a:rPr sz="2800" dirty="0" err="1"/>
              <a:t>ou</a:t>
            </a:r>
            <a:r>
              <a:rPr sz="2800" dirty="0"/>
              <a:t> TIFF (300 dpi).</a:t>
            </a:r>
          </a:p>
          <a:p>
            <a:pPr>
              <a:defRPr sz="1800">
                <a:solidFill>
                  <a:srgbClr val="5A5A5A"/>
                </a:solidFill>
                <a:latin typeface="Arial"/>
              </a:defRPr>
            </a:pPr>
            <a:r>
              <a:rPr sz="2800" dirty="0"/>
              <a:t>• </a:t>
            </a:r>
            <a:r>
              <a:rPr sz="2800" dirty="0" err="1"/>
              <a:t>Mantenha</a:t>
            </a:r>
            <a:r>
              <a:rPr sz="2800" dirty="0"/>
              <a:t> </a:t>
            </a:r>
            <a:r>
              <a:rPr sz="2800" dirty="0" err="1"/>
              <a:t>contraste</a:t>
            </a:r>
            <a:r>
              <a:rPr sz="2800" dirty="0"/>
              <a:t> </a:t>
            </a:r>
            <a:r>
              <a:rPr sz="2800" dirty="0" err="1"/>
              <a:t>elevado</a:t>
            </a:r>
            <a:r>
              <a:rPr sz="2800" dirty="0"/>
              <a:t> entre </a:t>
            </a:r>
            <a:r>
              <a:rPr sz="2800" dirty="0" err="1"/>
              <a:t>fundo</a:t>
            </a:r>
            <a:r>
              <a:rPr sz="2800" dirty="0"/>
              <a:t> e </a:t>
            </a:r>
            <a:r>
              <a:rPr sz="2800" dirty="0" err="1"/>
              <a:t>texto</a:t>
            </a:r>
            <a:r>
              <a:rPr sz="2800" dirty="0"/>
              <a:t> para </a:t>
            </a:r>
            <a:r>
              <a:rPr sz="2800" dirty="0" err="1"/>
              <a:t>facilitar</a:t>
            </a:r>
            <a:r>
              <a:rPr sz="2800" dirty="0"/>
              <a:t> a </a:t>
            </a:r>
            <a:r>
              <a:rPr sz="2800" dirty="0" err="1"/>
              <a:t>leitura</a:t>
            </a:r>
            <a:r>
              <a:rPr sz="2800" dirty="0"/>
              <a:t> à </a:t>
            </a:r>
            <a:r>
              <a:rPr sz="2800" dirty="0" err="1"/>
              <a:t>distância</a:t>
            </a:r>
            <a:r>
              <a:rPr sz="2800" dirty="0"/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80000" y="15480000"/>
            <a:ext cx="8640000" cy="9720000"/>
          </a:xfrm>
          <a:prstGeom prst="roundRect">
            <a:avLst>
              <a:gd name="adj" fmla="val 0"/>
            </a:avLst>
          </a:prstGeom>
          <a:solidFill>
            <a:srgbClr val="FAFAFA"/>
          </a:solidFill>
          <a:ln w="25400" cap="flat">
            <a:solidFill>
              <a:srgbClr val="008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440000" y="15660000"/>
            <a:ext cx="4007828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>
                <a:solidFill>
                  <a:srgbClr val="006278"/>
                </a:solidFill>
                <a:latin typeface="Arial"/>
              </a:rPr>
              <a:t>INTRODUÇÃO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0000" y="16560000"/>
            <a:ext cx="7920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A5A5A"/>
                </a:solidFill>
                <a:latin typeface="Arial"/>
              </a:defRPr>
            </a:pPr>
            <a:r>
              <a:rPr sz="2800" dirty="0" err="1"/>
              <a:t>Insira</a:t>
            </a:r>
            <a:r>
              <a:rPr sz="2800" dirty="0"/>
              <a:t> </a:t>
            </a:r>
            <a:r>
              <a:rPr sz="2800" dirty="0" err="1"/>
              <a:t>aqui</a:t>
            </a:r>
            <a:r>
              <a:rPr sz="2800" dirty="0"/>
              <a:t> o </a:t>
            </a:r>
            <a:r>
              <a:rPr sz="2800" dirty="0" err="1"/>
              <a:t>conteúdo</a:t>
            </a:r>
            <a:r>
              <a:rPr sz="2800" dirty="0"/>
              <a:t> </a:t>
            </a:r>
            <a:r>
              <a:rPr sz="2800" dirty="0" err="1"/>
              <a:t>desta</a:t>
            </a:r>
            <a:r>
              <a:rPr sz="2800" dirty="0"/>
              <a:t> </a:t>
            </a:r>
            <a:r>
              <a:rPr sz="2800" dirty="0" err="1"/>
              <a:t>secção</a:t>
            </a:r>
            <a:r>
              <a:rPr sz="2800" dirty="0"/>
              <a:t>.</a:t>
            </a:r>
            <a:br>
              <a:rPr sz="2800" dirty="0"/>
            </a:br>
            <a:br>
              <a:rPr sz="2800" dirty="0"/>
            </a:br>
            <a:r>
              <a:rPr sz="2800" dirty="0" err="1"/>
              <a:t>Sugestão</a:t>
            </a:r>
            <a:r>
              <a:rPr sz="2800" dirty="0"/>
              <a:t>:</a:t>
            </a:r>
            <a:br>
              <a:rPr sz="2800" dirty="0"/>
            </a:br>
            <a:r>
              <a:rPr sz="2800" dirty="0"/>
              <a:t>• Utilize </a:t>
            </a:r>
            <a:r>
              <a:rPr sz="2800" dirty="0" err="1"/>
              <a:t>frases</a:t>
            </a:r>
            <a:r>
              <a:rPr sz="2800" dirty="0"/>
              <a:t> </a:t>
            </a:r>
            <a:r>
              <a:rPr sz="2800" dirty="0" err="1"/>
              <a:t>curtas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Inclua</a:t>
            </a:r>
            <a:r>
              <a:rPr sz="2800" dirty="0"/>
              <a:t> </a:t>
            </a:r>
            <a:r>
              <a:rPr sz="2800" dirty="0" err="1"/>
              <a:t>gráficos</a:t>
            </a:r>
            <a:r>
              <a:rPr sz="2800" dirty="0"/>
              <a:t>/</a:t>
            </a:r>
            <a:r>
              <a:rPr sz="2800" dirty="0" err="1"/>
              <a:t>tabelas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Privilegie</a:t>
            </a:r>
            <a:r>
              <a:rPr sz="2800" dirty="0"/>
              <a:t> </a:t>
            </a:r>
            <a:r>
              <a:rPr sz="2800" dirty="0" err="1"/>
              <a:t>leitura</a:t>
            </a:r>
            <a:r>
              <a:rPr sz="2800" dirty="0"/>
              <a:t> </a:t>
            </a:r>
            <a:r>
              <a:rPr sz="2800" dirty="0" err="1"/>
              <a:t>rápida</a:t>
            </a:r>
            <a:endParaRPr sz="2800" dirty="0"/>
          </a:p>
        </p:txBody>
      </p:sp>
      <p:sp>
        <p:nvSpPr>
          <p:cNvPr id="11" name="Rounded Rectangle 10"/>
          <p:cNvSpPr/>
          <p:nvPr/>
        </p:nvSpPr>
        <p:spPr>
          <a:xfrm>
            <a:off x="10800000" y="15480000"/>
            <a:ext cx="8640000" cy="9720000"/>
          </a:xfrm>
          <a:prstGeom prst="roundRect">
            <a:avLst>
              <a:gd name="adj" fmla="val 0"/>
            </a:avLst>
          </a:prstGeom>
          <a:solidFill>
            <a:srgbClr val="FAFAFA"/>
          </a:solidFill>
          <a:ln w="25400" cap="sq">
            <a:solidFill>
              <a:srgbClr val="008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1160000" y="15660000"/>
            <a:ext cx="341632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>
                <a:solidFill>
                  <a:srgbClr val="006278"/>
                </a:solidFill>
                <a:latin typeface="Arial"/>
              </a:rPr>
              <a:t>OBJETIVOS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160000" y="16560000"/>
            <a:ext cx="7920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A5A5A"/>
                </a:solidFill>
                <a:latin typeface="Arial"/>
              </a:defRPr>
            </a:pPr>
            <a:r>
              <a:rPr sz="2800" dirty="0" err="1"/>
              <a:t>Insira</a:t>
            </a:r>
            <a:r>
              <a:rPr sz="2800" dirty="0"/>
              <a:t> </a:t>
            </a:r>
            <a:r>
              <a:rPr sz="2800" dirty="0" err="1"/>
              <a:t>aqui</a:t>
            </a:r>
            <a:r>
              <a:rPr sz="2800" dirty="0"/>
              <a:t> o </a:t>
            </a:r>
            <a:r>
              <a:rPr sz="2800" dirty="0" err="1"/>
              <a:t>conteúdo</a:t>
            </a:r>
            <a:r>
              <a:rPr sz="2800" dirty="0"/>
              <a:t> </a:t>
            </a:r>
            <a:r>
              <a:rPr sz="2800" dirty="0" err="1"/>
              <a:t>desta</a:t>
            </a:r>
            <a:r>
              <a:rPr sz="2800" dirty="0"/>
              <a:t> </a:t>
            </a:r>
            <a:r>
              <a:rPr sz="2800" dirty="0" err="1"/>
              <a:t>secção</a:t>
            </a:r>
            <a:r>
              <a:rPr sz="2800" dirty="0"/>
              <a:t>.</a:t>
            </a:r>
            <a:br>
              <a:rPr sz="2800" dirty="0"/>
            </a:br>
            <a:br>
              <a:rPr sz="2800" dirty="0"/>
            </a:br>
            <a:r>
              <a:rPr sz="2800" dirty="0" err="1"/>
              <a:t>Sugestão</a:t>
            </a:r>
            <a:r>
              <a:rPr sz="2800" dirty="0"/>
              <a:t>:</a:t>
            </a:r>
            <a:br>
              <a:rPr sz="2800" dirty="0"/>
            </a:br>
            <a:r>
              <a:rPr sz="2800" dirty="0"/>
              <a:t>• Utilize </a:t>
            </a:r>
            <a:r>
              <a:rPr sz="2800" dirty="0" err="1"/>
              <a:t>frases</a:t>
            </a:r>
            <a:r>
              <a:rPr sz="2800" dirty="0"/>
              <a:t> </a:t>
            </a:r>
            <a:r>
              <a:rPr sz="2800" dirty="0" err="1"/>
              <a:t>curtas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Inclua</a:t>
            </a:r>
            <a:r>
              <a:rPr sz="2800" dirty="0"/>
              <a:t> </a:t>
            </a:r>
            <a:r>
              <a:rPr sz="2800" dirty="0" err="1"/>
              <a:t>gráficos</a:t>
            </a:r>
            <a:r>
              <a:rPr sz="2800" dirty="0"/>
              <a:t>/</a:t>
            </a:r>
            <a:r>
              <a:rPr sz="2800" dirty="0" err="1"/>
              <a:t>tabelas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Privilegie</a:t>
            </a:r>
            <a:r>
              <a:rPr sz="2800" dirty="0"/>
              <a:t> </a:t>
            </a:r>
            <a:r>
              <a:rPr sz="2800" dirty="0" err="1"/>
              <a:t>leitura</a:t>
            </a:r>
            <a:r>
              <a:rPr sz="2800" dirty="0"/>
              <a:t> </a:t>
            </a:r>
            <a:r>
              <a:rPr sz="2800" dirty="0" err="1"/>
              <a:t>rápida</a:t>
            </a:r>
            <a:endParaRPr sz="2800" dirty="0"/>
          </a:p>
        </p:txBody>
      </p:sp>
      <p:sp>
        <p:nvSpPr>
          <p:cNvPr id="14" name="Rounded Rectangle 13"/>
          <p:cNvSpPr/>
          <p:nvPr/>
        </p:nvSpPr>
        <p:spPr>
          <a:xfrm>
            <a:off x="20520000" y="15480000"/>
            <a:ext cx="8640000" cy="9720000"/>
          </a:xfrm>
          <a:prstGeom prst="roundRect">
            <a:avLst>
              <a:gd name="adj" fmla="val 0"/>
            </a:avLst>
          </a:prstGeom>
          <a:solidFill>
            <a:srgbClr val="FAFAFA"/>
          </a:solidFill>
          <a:ln w="25400">
            <a:solidFill>
              <a:srgbClr val="008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20880000" y="15660000"/>
            <a:ext cx="4438459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>
                <a:solidFill>
                  <a:srgbClr val="006278"/>
                </a:solidFill>
                <a:latin typeface="Arial"/>
              </a:rPr>
              <a:t>METODOLOGIA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880000" y="16560000"/>
            <a:ext cx="7920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A5A5A"/>
                </a:solidFill>
                <a:latin typeface="Arial"/>
              </a:defRPr>
            </a:pPr>
            <a:r>
              <a:rPr sz="2800" dirty="0" err="1"/>
              <a:t>Insira</a:t>
            </a:r>
            <a:r>
              <a:rPr sz="2800" dirty="0"/>
              <a:t> </a:t>
            </a:r>
            <a:r>
              <a:rPr sz="2800" dirty="0" err="1"/>
              <a:t>aqui</a:t>
            </a:r>
            <a:r>
              <a:rPr sz="2800" dirty="0"/>
              <a:t> o </a:t>
            </a:r>
            <a:r>
              <a:rPr sz="2800" dirty="0" err="1"/>
              <a:t>conteúdo</a:t>
            </a:r>
            <a:r>
              <a:rPr sz="2800" dirty="0"/>
              <a:t> </a:t>
            </a:r>
            <a:r>
              <a:rPr sz="2800" dirty="0" err="1"/>
              <a:t>desta</a:t>
            </a:r>
            <a:r>
              <a:rPr sz="2800" dirty="0"/>
              <a:t> </a:t>
            </a:r>
            <a:r>
              <a:rPr sz="2800" dirty="0" err="1"/>
              <a:t>secção</a:t>
            </a:r>
            <a:r>
              <a:rPr sz="2800" dirty="0"/>
              <a:t>.</a:t>
            </a:r>
            <a:br>
              <a:rPr sz="2800" dirty="0"/>
            </a:br>
            <a:br>
              <a:rPr sz="2800" dirty="0"/>
            </a:br>
            <a:r>
              <a:rPr sz="2800" dirty="0" err="1"/>
              <a:t>Sugestão</a:t>
            </a:r>
            <a:r>
              <a:rPr sz="2800" dirty="0"/>
              <a:t>:</a:t>
            </a:r>
            <a:br>
              <a:rPr sz="2800" dirty="0"/>
            </a:br>
            <a:r>
              <a:rPr sz="2800" dirty="0"/>
              <a:t>• Utilize </a:t>
            </a:r>
            <a:r>
              <a:rPr sz="2800" dirty="0" err="1"/>
              <a:t>frases</a:t>
            </a:r>
            <a:r>
              <a:rPr sz="2800" dirty="0"/>
              <a:t> </a:t>
            </a:r>
            <a:r>
              <a:rPr sz="2800" dirty="0" err="1"/>
              <a:t>curtas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Inclua</a:t>
            </a:r>
            <a:r>
              <a:rPr sz="2800" dirty="0"/>
              <a:t> </a:t>
            </a:r>
            <a:r>
              <a:rPr sz="2800" dirty="0" err="1"/>
              <a:t>gráficos</a:t>
            </a:r>
            <a:r>
              <a:rPr sz="2800" dirty="0"/>
              <a:t>/</a:t>
            </a:r>
            <a:r>
              <a:rPr sz="2800" dirty="0" err="1"/>
              <a:t>tabelas</a:t>
            </a:r>
            <a:br>
              <a:rPr sz="2800" dirty="0"/>
            </a:br>
            <a:r>
              <a:rPr sz="2800" dirty="0"/>
              <a:t>• </a:t>
            </a:r>
            <a:r>
              <a:rPr sz="2800" dirty="0" err="1"/>
              <a:t>Privilegie</a:t>
            </a:r>
            <a:r>
              <a:rPr sz="2800" dirty="0"/>
              <a:t> </a:t>
            </a:r>
            <a:r>
              <a:rPr sz="2800" dirty="0" err="1"/>
              <a:t>leitura</a:t>
            </a:r>
            <a:r>
              <a:rPr sz="2800" dirty="0"/>
              <a:t> </a:t>
            </a:r>
            <a:r>
              <a:rPr sz="2800" dirty="0" err="1"/>
              <a:t>rápida</a:t>
            </a:r>
            <a:endParaRPr sz="2800" dirty="0"/>
          </a:p>
        </p:txBody>
      </p:sp>
      <p:sp>
        <p:nvSpPr>
          <p:cNvPr id="17" name="Rounded Rectangle 16"/>
          <p:cNvSpPr/>
          <p:nvPr/>
        </p:nvSpPr>
        <p:spPr>
          <a:xfrm>
            <a:off x="1080000" y="26280000"/>
            <a:ext cx="13680000" cy="10800000"/>
          </a:xfrm>
          <a:prstGeom prst="roundRect">
            <a:avLst>
              <a:gd name="adj" fmla="val 0"/>
            </a:avLst>
          </a:prstGeom>
          <a:solidFill>
            <a:srgbClr val="FAFAFA"/>
          </a:solidFill>
          <a:ln w="25400" cap="sq">
            <a:solidFill>
              <a:srgbClr val="008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440000" y="26460000"/>
            <a:ext cx="433317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b="1" dirty="0">
                <a:solidFill>
                  <a:srgbClr val="006278"/>
                </a:solidFill>
                <a:latin typeface="Arial"/>
              </a:rPr>
              <a:t>RESULTADOS</a:t>
            </a:r>
            <a:endParaRPr sz="3800" b="1" dirty="0">
              <a:solidFill>
                <a:srgbClr val="006278"/>
              </a:solidFill>
              <a:latin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40000" y="27360000"/>
            <a:ext cx="12960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A5A5A"/>
                </a:solidFill>
                <a:latin typeface="Arial"/>
              </a:defRPr>
            </a:pPr>
            <a:r>
              <a:rPr lang="pt-PT" sz="2800" dirty="0"/>
              <a:t>Insira aqui o conteúdo desta secção.</a:t>
            </a:r>
            <a:br>
              <a:rPr lang="pt-PT" sz="2800" dirty="0"/>
            </a:br>
            <a:br>
              <a:rPr lang="pt-PT" sz="2800" dirty="0"/>
            </a:br>
            <a:r>
              <a:rPr lang="pt-PT" sz="2800" dirty="0"/>
              <a:t>Sugestão:</a:t>
            </a:r>
            <a:br>
              <a:rPr lang="pt-PT" sz="2800" dirty="0"/>
            </a:br>
            <a:r>
              <a:rPr lang="pt-PT" sz="2800" dirty="0"/>
              <a:t>• Utilize frases curtas</a:t>
            </a:r>
            <a:br>
              <a:rPr lang="pt-PT" sz="2800" dirty="0"/>
            </a:br>
            <a:r>
              <a:rPr lang="pt-PT" sz="2800" dirty="0"/>
              <a:t>• Inclua gráficos/tabelas</a:t>
            </a:r>
            <a:br>
              <a:rPr lang="pt-PT" sz="2800" dirty="0"/>
            </a:br>
            <a:r>
              <a:rPr lang="pt-PT" sz="2800" dirty="0"/>
              <a:t>• Privilegie leitura rápida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5840000" y="26280000"/>
            <a:ext cx="13320000" cy="6480000"/>
          </a:xfrm>
          <a:prstGeom prst="roundRect">
            <a:avLst>
              <a:gd name="adj" fmla="val 0"/>
            </a:avLst>
          </a:prstGeom>
          <a:solidFill>
            <a:srgbClr val="FAFAFA"/>
          </a:solidFill>
          <a:ln w="25400" cap="sq">
            <a:solidFill>
              <a:srgbClr val="008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16200000" y="26460000"/>
            <a:ext cx="416652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>
                <a:solidFill>
                  <a:srgbClr val="006278"/>
                </a:solidFill>
                <a:latin typeface="Arial"/>
              </a:rPr>
              <a:t>CONCLUSÕES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200000" y="27360000"/>
            <a:ext cx="12600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A5A5A"/>
                </a:solidFill>
                <a:latin typeface="Arial"/>
              </a:defRPr>
            </a:pPr>
            <a:r>
              <a:rPr lang="pt-PT" sz="2800" dirty="0"/>
              <a:t>Insira aqui o conteúdo desta secção.</a:t>
            </a:r>
            <a:br>
              <a:rPr lang="pt-PT" sz="2800" dirty="0"/>
            </a:br>
            <a:br>
              <a:rPr lang="pt-PT" sz="2800" dirty="0"/>
            </a:br>
            <a:r>
              <a:rPr lang="pt-PT" sz="2800" dirty="0"/>
              <a:t>Sugestão:</a:t>
            </a:r>
            <a:br>
              <a:rPr lang="pt-PT" sz="2800" dirty="0"/>
            </a:br>
            <a:r>
              <a:rPr lang="pt-PT" sz="2800" dirty="0"/>
              <a:t>• Utilize frases curtas</a:t>
            </a:r>
            <a:br>
              <a:rPr lang="pt-PT" sz="2800" dirty="0"/>
            </a:br>
            <a:r>
              <a:rPr lang="pt-PT" sz="2800" dirty="0"/>
              <a:t>• Inclua gráficos/tabelas</a:t>
            </a:r>
            <a:br>
              <a:rPr lang="pt-PT" sz="2800" dirty="0"/>
            </a:br>
            <a:r>
              <a:rPr lang="pt-PT" sz="2800" dirty="0"/>
              <a:t>• Privilegie leitura rápida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5840000" y="33840000"/>
            <a:ext cx="13320000" cy="3240000"/>
          </a:xfrm>
          <a:prstGeom prst="roundRect">
            <a:avLst>
              <a:gd name="adj" fmla="val 0"/>
            </a:avLst>
          </a:prstGeom>
          <a:solidFill>
            <a:srgbClr val="FAFAFA"/>
          </a:solidFill>
          <a:ln w="25400">
            <a:solidFill>
              <a:srgbClr val="0084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16200000" y="34020000"/>
            <a:ext cx="12600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800" b="1" dirty="0">
                <a:solidFill>
                  <a:srgbClr val="006278"/>
                </a:solidFill>
                <a:latin typeface="Arial"/>
              </a:rPr>
              <a:t>REFERÊNCIAS PRINCIPAIS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200000" y="34920000"/>
            <a:ext cx="1260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5A5A5A"/>
                </a:solidFill>
                <a:latin typeface="Arial"/>
              </a:defRPr>
            </a:pPr>
            <a:r>
              <a:rPr sz="2800" dirty="0" err="1"/>
              <a:t>Insira</a:t>
            </a:r>
            <a:r>
              <a:rPr sz="2800" dirty="0"/>
              <a:t> </a:t>
            </a:r>
            <a:r>
              <a:rPr sz="2800" dirty="0" err="1"/>
              <a:t>aqui</a:t>
            </a:r>
            <a:r>
              <a:rPr sz="2800" dirty="0"/>
              <a:t> o </a:t>
            </a:r>
            <a:r>
              <a:rPr sz="2800" dirty="0" err="1"/>
              <a:t>conteúdo</a:t>
            </a:r>
            <a:r>
              <a:rPr sz="2800" dirty="0"/>
              <a:t> </a:t>
            </a:r>
            <a:r>
              <a:rPr sz="2800" dirty="0" err="1"/>
              <a:t>desta</a:t>
            </a:r>
            <a:r>
              <a:rPr sz="2800" dirty="0"/>
              <a:t> </a:t>
            </a:r>
            <a:r>
              <a:rPr sz="2800" dirty="0" err="1"/>
              <a:t>secção</a:t>
            </a:r>
            <a:r>
              <a:rPr sz="2800" dirty="0"/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80000" y="39960000"/>
            <a:ext cx="28080000" cy="14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08491"/>
                </a:solidFill>
                <a:latin typeface="Arial"/>
              </a:rPr>
              <a:t>Estrutura recomendada: Título | Autores e Instituições | Introdução | Objetivos | Metodologia | Resultados | Conclusões | Referências principais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275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/>
  <cp:keywords/>
  <dc:description>generated using python-pptx</dc:description>
  <cp:lastModifiedBy>Joel Silvestre</cp:lastModifiedBy>
  <cp:revision>4</cp:revision>
  <dcterms:created xsi:type="dcterms:W3CDTF">2013-01-27T09:14:16Z</dcterms:created>
  <dcterms:modified xsi:type="dcterms:W3CDTF">2026-05-21T11:03:34Z</dcterms:modified>
  <cp:category/>
</cp:coreProperties>
</file>